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10" r:id="rId2"/>
    <p:sldId id="258" r:id="rId3"/>
    <p:sldId id="436" r:id="rId4"/>
    <p:sldId id="438" r:id="rId5"/>
    <p:sldId id="262" r:id="rId6"/>
    <p:sldId id="488" r:id="rId7"/>
    <p:sldId id="487" r:id="rId8"/>
    <p:sldId id="509" r:id="rId9"/>
    <p:sldId id="501" r:id="rId10"/>
    <p:sldId id="42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Dah" initials="JD" lastIdx="1" clrIdx="0">
    <p:extLst>
      <p:ext uri="{19B8F6BF-5375-455C-9EA6-DF929625EA0E}">
        <p15:presenceInfo xmlns:p15="http://schemas.microsoft.com/office/powerpoint/2012/main" userId="00d143d1107d4f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CCFF"/>
    <a:srgbClr val="FF99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0" autoAdjust="0"/>
    <p:restoredTop sz="94633" autoAdjust="0"/>
  </p:normalViewPr>
  <p:slideViewPr>
    <p:cSldViewPr snapToGrid="0">
      <p:cViewPr varScale="1">
        <p:scale>
          <a:sx n="83" d="100"/>
          <a:sy n="83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D5FA-154D-4D18-8986-1DED7169F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626C1-00A9-4B10-BCAA-C7017813E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5F2AAF64-B094-4A41-BC60-A42DBD3D66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4455CE38-D2CF-4AFE-8DAF-50B6F4BD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8B0E72EA-ACD2-4AB5-A7A8-CEA2B88DB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8DEF345-EC47-415F-B337-3F2D644CF54E}" type="slidenum">
              <a:rPr lang="en-US" altLang="en-US" sz="1200">
                <a:latin typeface="Arial" panose="020B0604020202020204" pitchFamily="34" charset="0"/>
                <a:ea typeface="MS PGothic" panose="020B0600070205080204" pitchFamily="34" charset="-128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777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0628A76A-ABE7-48A0-AD86-DD84AF2CFE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C61C0D93-93A3-4E73-B8F5-C8CC98D69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54F1B343-51D4-4970-B5C7-705273AB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2AAFDC3-C6D9-4FC9-A5FA-68FD52B98B7A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3351CD0-A153-4D75-B349-A327D0A48C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57B06D69-CA4D-4D48-8B54-28021B500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38D407E4-394B-4EAD-8B0F-FF6B0B46F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37856F7-D0DA-41F2-A7C2-80D45FE7C02F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0279F686-F651-45F2-8564-6C981668A0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E1E35036-B300-4901-B586-67A5FEAE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60561F39-07CD-4D32-A1A7-00A821938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D1BEA3C-42A7-44AD-80EE-80126DE9CCBE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01672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0279F686-F651-45F2-8564-6C981668A0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E1E35036-B300-4901-B586-67A5FEAE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60561F39-07CD-4D32-A1A7-00A821938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D1BEA3C-42A7-44AD-80EE-80126DE9CCBE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7669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2E34E82B-A4FC-412A-B613-E6BA8B8B7B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ADE0494B-D7CA-4AA4-9A74-DB20E501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8ADBE305-7F57-4C71-B923-A28A94F1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067C6DE-2DE8-41D5-B3BD-359FCD0D9C28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0946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2E34E82B-A4FC-412A-B613-E6BA8B8B7B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ADE0494B-D7CA-4AA4-9A74-DB20E501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8ADBE305-7F57-4C71-B923-A28A94F1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31863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067C6DE-2DE8-41D5-B3BD-359FCD0D9C28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4E4A-54B1-46A7-BD3C-8C384097C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5CD4-D9A0-4083-A186-6FD33C9FB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4079-51B9-4EF4-B34B-DCD71A83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512F7-9F4F-4368-B44B-6B4F3DD6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F5BF8-5AEA-44EA-9350-85D3013F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8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D187-5C16-4608-8B82-26DACF7C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823E7-AD11-4C64-A814-95704C0C5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3A8B-0648-4755-8EDE-5513A08E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83D9-98C2-4944-82A7-4CAEC68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54F2-0327-4C9F-9552-6C82AD3C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B453E-956D-4BA4-99A6-769E1440E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AC96C-1D91-46BF-B65A-64E7AA50E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DF029-9A11-4D10-A13B-A17EA893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9E94D-5935-498F-B23D-57D5D491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CB95-169C-4729-9491-30D1FDF6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7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5422-A19C-407E-BBA4-6B1F310B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72C2-D2D0-4005-8BD4-D6217DCE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C8E5-DCB1-4581-892C-C29F426C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FE1CC-2D45-4951-A577-822E1418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4E248-C5B9-42A7-8558-8DAEB59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6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42EE-B9B5-40BC-8BB3-CF3DEA75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D62AC-6C26-454C-B70B-25891D188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D063-2747-4329-A0E4-058F969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F2B1-9906-46B7-94BD-C941F1F1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B1F6-E3D4-4E38-A495-EA6D18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E176-71D6-452D-84BD-6F4344C9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6D26B-BE5C-4F92-9BAC-FBAD0BEB4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C966-5F24-4D03-93A6-7807256B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CDCD9-C087-4F0F-B4EB-7193EE20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EBB7A-D6A6-459F-9266-71547791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54267-6624-4D50-926C-7243EAE5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7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97AB-C0CE-4C15-9771-FFA5614A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A5F32-EE2A-4432-91E7-5FB0948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FA562-40E9-41D7-A41C-17FC17BA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26858-D4E0-4BF8-A581-326DF5DA2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A0FE8-99EF-40AD-AD81-52EDDB4B6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09921-2E5D-44E4-A797-20F129CF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C25A0F-B08B-4E11-ACE4-8C455DAE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FD460-AE41-4330-B5FA-18ED2473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772E-790B-455C-8A10-AA102B43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3D098-9A4C-4FD3-8127-1E42A848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0B8E4-2F8A-4065-AF71-9C307908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55437-A2DE-45C8-919C-C06BBC6A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0BE8-BCB7-4C0B-ADCE-131055EE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66F70-D950-4E2B-BEAA-C998AA5E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DBCE1-463B-49C0-A1B0-EA356A49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0D28-8DDC-4A9C-976E-0BA15CC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61EC-2C46-454A-8EF9-9D37AAE2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72D6B-DA41-4709-90A0-9C485C7D6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ABE9F-4A95-4CCA-9600-3F36AD8A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C918D-540C-47A6-A505-3F235EE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DAD72-70D8-403C-812D-6C5EA132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6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333D-62A6-4AE3-AA72-72EA7496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0C933-BCD5-4E6D-B69E-760AE55F4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588C6-5D8A-4A60-82D6-40B58D87F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C0E71-D84D-42BD-9C41-F3A496AC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A5FE5-6780-4974-AECD-712437F3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B50FC-C1C8-4549-B6C0-E6DB830E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097CF-996C-40CA-9D2D-03667A9E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A7953-1C43-465A-BC1C-853C4EC09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76D42-362B-498D-821E-84F4FAEF3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C9BFD-A2D7-4588-AA9E-941E79596AC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AF1B8-245B-4C87-B4C7-3DCD29734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20669-C999-472C-AD8D-06275AB83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EC9E-5E2C-45CA-BEB3-162B6911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0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jpeg"/><Relationship Id="rId5" Type="http://schemas.openxmlformats.org/officeDocument/2006/relationships/image" Target="../media/image28.jpeg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:\Users\John Dahl\Pictures\2009-10-09 Big Bog 1\Big Bog 1 119.JPG">
            <a:extLst>
              <a:ext uri="{FF2B5EF4-FFF2-40B4-BE49-F238E27FC236}">
                <a16:creationId xmlns:a16="http://schemas.microsoft.com/office/drawing/2014/main" id="{FBBC6301-C004-4F6C-9CCC-5978B405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9453"/>
            <a:ext cx="12472988" cy="935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D3A63-B726-47C7-8FE1-B1E9D711A486}"/>
              </a:ext>
            </a:extLst>
          </p:cNvPr>
          <p:cNvSpPr txBox="1"/>
          <p:nvPr/>
        </p:nvSpPr>
        <p:spPr>
          <a:xfrm>
            <a:off x="1100921" y="2875002"/>
            <a:ext cx="42787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Big Bog</a:t>
            </a:r>
          </a:p>
        </p:txBody>
      </p:sp>
    </p:spTree>
    <p:extLst>
      <p:ext uri="{BB962C8B-B14F-4D97-AF65-F5344CB8AC3E}">
        <p14:creationId xmlns:p14="http://schemas.microsoft.com/office/powerpoint/2010/main" val="287137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E50AB-7F47-44A1-8806-100D8DF20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/>
          <a:stretch/>
        </p:blipFill>
        <p:spPr>
          <a:xfrm>
            <a:off x="548467" y="474196"/>
            <a:ext cx="3379124" cy="5909607"/>
          </a:xfrm>
          <a:prstGeom prst="rect">
            <a:avLst/>
          </a:prstGeom>
        </p:spPr>
      </p:pic>
      <p:pic>
        <p:nvPicPr>
          <p:cNvPr id="8" name="Picture 7" descr="A picture containing outdoor, snow, person, jacket&#10;&#10;Description automatically generated">
            <a:extLst>
              <a:ext uri="{FF2B5EF4-FFF2-40B4-BE49-F238E27FC236}">
                <a16:creationId xmlns:a16="http://schemas.microsoft.com/office/drawing/2014/main" id="{5069FB06-FAEB-4CD3-B6EA-FEB572A7A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7123" b="18152"/>
          <a:stretch/>
        </p:blipFill>
        <p:spPr>
          <a:xfrm rot="5400000">
            <a:off x="2990700" y="1739436"/>
            <a:ext cx="5909608" cy="3379125"/>
          </a:xfrm>
          <a:prstGeom prst="rect">
            <a:avLst/>
          </a:prstGeom>
        </p:spPr>
      </p:pic>
      <p:pic>
        <p:nvPicPr>
          <p:cNvPr id="9" name="Picture 8" descr="A picture containing snow&#10;&#10;Description automatically generated">
            <a:extLst>
              <a:ext uri="{FF2B5EF4-FFF2-40B4-BE49-F238E27FC236}">
                <a16:creationId xmlns:a16="http://schemas.microsoft.com/office/drawing/2014/main" id="{7E75DB0C-0E6A-49C9-B20D-65A57AEED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8"/>
          <a:stretch/>
        </p:blipFill>
        <p:spPr>
          <a:xfrm rot="16200000">
            <a:off x="6723112" y="1714498"/>
            <a:ext cx="5909609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97110F-7BDE-41BA-93B7-3C46BCDEE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406" y="6581001"/>
            <a:ext cx="10182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200">
                <a:solidFill>
                  <a:schemeClr val="accent6">
                    <a:lumMod val="40000"/>
                    <a:lumOff val="60000"/>
                  </a:schemeClr>
                </a:solidFill>
              </a:rPr>
              <a:t>Source: DNR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A4C2F304-F5B4-4DED-A221-55ADC26CA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626" y="84859"/>
            <a:ext cx="79165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Distribution of Peat Resources in Minnesota</a:t>
            </a:r>
          </a:p>
        </p:txBody>
      </p:sp>
      <p:pic>
        <p:nvPicPr>
          <p:cNvPr id="16" name="Picture 10" descr="Minnesota peatlands v2.jpg">
            <a:extLst>
              <a:ext uri="{FF2B5EF4-FFF2-40B4-BE49-F238E27FC236}">
                <a16:creationId xmlns:a16="http://schemas.microsoft.com/office/drawing/2014/main" id="{96860688-E8AB-48C8-9490-CE5FDAF2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27" y="688693"/>
            <a:ext cx="5724525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9CA0149-F83D-4D7A-A446-68016FA63D3A}"/>
              </a:ext>
            </a:extLst>
          </p:cNvPr>
          <p:cNvSpPr/>
          <p:nvPr/>
        </p:nvSpPr>
        <p:spPr>
          <a:xfrm>
            <a:off x="3941446" y="1671658"/>
            <a:ext cx="290512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F3DDD1-BB9D-4E3C-B978-E6B223FEBD3F}"/>
              </a:ext>
            </a:extLst>
          </p:cNvPr>
          <p:cNvSpPr/>
          <p:nvPr/>
        </p:nvSpPr>
        <p:spPr>
          <a:xfrm>
            <a:off x="4839972" y="2806720"/>
            <a:ext cx="314325" cy="311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FC9667-289A-43B1-B5D8-7D1FC0A4475F}"/>
              </a:ext>
            </a:extLst>
          </p:cNvPr>
          <p:cNvSpPr/>
          <p:nvPr/>
        </p:nvSpPr>
        <p:spPr>
          <a:xfrm>
            <a:off x="5525771" y="3187721"/>
            <a:ext cx="284162" cy="257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5-Point Star 8">
            <a:extLst>
              <a:ext uri="{FF2B5EF4-FFF2-40B4-BE49-F238E27FC236}">
                <a16:creationId xmlns:a16="http://schemas.microsoft.com/office/drawing/2014/main" id="{B7F97337-0FAE-4D07-BC29-56B8BB48C5E1}"/>
              </a:ext>
            </a:extLst>
          </p:cNvPr>
          <p:cNvSpPr/>
          <p:nvPr/>
        </p:nvSpPr>
        <p:spPr>
          <a:xfrm>
            <a:off x="4839971" y="4711720"/>
            <a:ext cx="381000" cy="381000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99D690-E329-443F-810E-E651FFC4EACC}"/>
              </a:ext>
            </a:extLst>
          </p:cNvPr>
          <p:cNvSpPr/>
          <p:nvPr/>
        </p:nvSpPr>
        <p:spPr>
          <a:xfrm>
            <a:off x="5078890" y="2211921"/>
            <a:ext cx="284162" cy="257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396D4B-699E-4E31-817A-C95A60008C4E}"/>
              </a:ext>
            </a:extLst>
          </p:cNvPr>
          <p:cNvSpPr/>
          <p:nvPr/>
        </p:nvSpPr>
        <p:spPr>
          <a:xfrm>
            <a:off x="5622837" y="2083333"/>
            <a:ext cx="284162" cy="257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3539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8260-BBED-44D6-BC6E-25ADBC32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14" y="23972"/>
            <a:ext cx="2572732" cy="3790493"/>
          </a:xfrm>
          <a:prstGeom prst="rect">
            <a:avLst/>
          </a:prstGeom>
        </p:spPr>
      </p:pic>
      <p:sp>
        <p:nvSpPr>
          <p:cNvPr id="54274" name="TextBox 83">
            <a:extLst>
              <a:ext uri="{FF2B5EF4-FFF2-40B4-BE49-F238E27FC236}">
                <a16:creationId xmlns:a16="http://schemas.microsoft.com/office/drawing/2014/main" id="{FCA1C61E-027C-4713-BB45-D4EA9C592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211" y="138621"/>
            <a:ext cx="8053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Phase 1: Isolation of Mycobacteria from bog samples</a:t>
            </a:r>
          </a:p>
        </p:txBody>
      </p:sp>
      <p:pic>
        <p:nvPicPr>
          <p:cNvPr id="52227" name="Picture 89" descr="Big Bog 1 099.JPG">
            <a:extLst>
              <a:ext uri="{FF2B5EF4-FFF2-40B4-BE49-F238E27FC236}">
                <a16:creationId xmlns:a16="http://schemas.microsoft.com/office/drawing/2014/main" id="{6988B334-320C-492D-93EF-73E611CCA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7" y="52749"/>
            <a:ext cx="2488626" cy="186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87" descr="Big Bog 1 111 (2).JPG">
            <a:extLst>
              <a:ext uri="{FF2B5EF4-FFF2-40B4-BE49-F238E27FC236}">
                <a16:creationId xmlns:a16="http://schemas.microsoft.com/office/drawing/2014/main" id="{93584C8A-5926-47C7-8251-461B6A2C8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0" y="1188918"/>
            <a:ext cx="2447316" cy="219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85" descr="Big Bog 1 061.JPG">
            <a:extLst>
              <a:ext uri="{FF2B5EF4-FFF2-40B4-BE49-F238E27FC236}">
                <a16:creationId xmlns:a16="http://schemas.microsoft.com/office/drawing/2014/main" id="{48D210AC-5833-4444-84AD-E3D58ADD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98" y="2351989"/>
            <a:ext cx="1880880" cy="18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84" descr="Big Bog 1 078.JPG">
            <a:extLst>
              <a:ext uri="{FF2B5EF4-FFF2-40B4-BE49-F238E27FC236}">
                <a16:creationId xmlns:a16="http://schemas.microsoft.com/office/drawing/2014/main" id="{44594E80-806E-4D35-9706-6A0828409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76" y="3634128"/>
            <a:ext cx="2133491" cy="120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3">
            <a:extLst>
              <a:ext uri="{FF2B5EF4-FFF2-40B4-BE49-F238E27FC236}">
                <a16:creationId xmlns:a16="http://schemas.microsoft.com/office/drawing/2014/main" id="{D972F39E-F9F2-4120-8E16-7CF932846D3F}"/>
              </a:ext>
            </a:extLst>
          </p:cNvPr>
          <p:cNvGrpSpPr>
            <a:grpSpLocks/>
          </p:cNvGrpSpPr>
          <p:nvPr/>
        </p:nvGrpSpPr>
        <p:grpSpPr bwMode="auto">
          <a:xfrm>
            <a:off x="2898870" y="1409700"/>
            <a:ext cx="5755700" cy="4721960"/>
            <a:chOff x="1374870" y="1409700"/>
            <a:chExt cx="5755700" cy="4721960"/>
          </a:xfrm>
        </p:grpSpPr>
        <p:grpSp>
          <p:nvGrpSpPr>
            <p:cNvPr id="52249" name="Group 73">
              <a:extLst>
                <a:ext uri="{FF2B5EF4-FFF2-40B4-BE49-F238E27FC236}">
                  <a16:creationId xmlns:a16="http://schemas.microsoft.com/office/drawing/2014/main" id="{A1A7BAB1-9FD6-4796-B6A5-869E8F9819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4870" y="1889125"/>
              <a:ext cx="5755700" cy="4242535"/>
              <a:chOff x="1374854" y="1889125"/>
              <a:chExt cx="5755902" cy="4242535"/>
            </a:xfrm>
          </p:grpSpPr>
          <p:grpSp>
            <p:nvGrpSpPr>
              <p:cNvPr id="52251" name="Group 66">
                <a:extLst>
                  <a:ext uri="{FF2B5EF4-FFF2-40B4-BE49-F238E27FC236}">
                    <a16:creationId xmlns:a16="http://schemas.microsoft.com/office/drawing/2014/main" id="{E7B99AE5-89CA-400C-9094-DEB3C6C938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4854" y="1889125"/>
                <a:ext cx="5285340" cy="4242535"/>
                <a:chOff x="1374854" y="1889125"/>
                <a:chExt cx="5285340" cy="4242535"/>
              </a:xfrm>
            </p:grpSpPr>
            <p:pic>
              <p:nvPicPr>
                <p:cNvPr id="52253" name="Picture 98" descr="DSC01058.JPG">
                  <a:extLst>
                    <a:ext uri="{FF2B5EF4-FFF2-40B4-BE49-F238E27FC236}">
                      <a16:creationId xmlns:a16="http://schemas.microsoft.com/office/drawing/2014/main" id="{F9A9C7B7-06BF-4D8B-9EA0-D9FDABABC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4854" y="4648200"/>
                  <a:ext cx="1977947" cy="1483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913119AA-9D1D-4358-BF5B-84B62B414C0B}"/>
                    </a:ext>
                  </a:extLst>
                </p:cNvPr>
                <p:cNvSpPr/>
                <p:nvPr/>
              </p:nvSpPr>
              <p:spPr>
                <a:xfrm>
                  <a:off x="2390795" y="1889125"/>
                  <a:ext cx="4010166" cy="3216275"/>
                </a:xfrm>
                <a:custGeom>
                  <a:avLst/>
                  <a:gdLst>
                    <a:gd name="connsiteX0" fmla="*/ 0 w 4010025"/>
                    <a:gd name="connsiteY0" fmla="*/ 2263775 h 3216275"/>
                    <a:gd name="connsiteX1" fmla="*/ 1000125 w 4010025"/>
                    <a:gd name="connsiteY1" fmla="*/ 644525 h 3216275"/>
                    <a:gd name="connsiteX2" fmla="*/ 3209925 w 4010025"/>
                    <a:gd name="connsiteY2" fmla="*/ 92075 h 3216275"/>
                    <a:gd name="connsiteX3" fmla="*/ 4010025 w 4010025"/>
                    <a:gd name="connsiteY3" fmla="*/ 1196975 h 3216275"/>
                    <a:gd name="connsiteX4" fmla="*/ 3209925 w 4010025"/>
                    <a:gd name="connsiteY4" fmla="*/ 2520950 h 3216275"/>
                    <a:gd name="connsiteX5" fmla="*/ 1095375 w 4010025"/>
                    <a:gd name="connsiteY5" fmla="*/ 3216275 h 3216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10025" h="3216275">
                      <a:moveTo>
                        <a:pt x="0" y="2263775"/>
                      </a:moveTo>
                      <a:cubicBezTo>
                        <a:pt x="232569" y="1635125"/>
                        <a:pt x="465138" y="1006475"/>
                        <a:pt x="1000125" y="644525"/>
                      </a:cubicBezTo>
                      <a:cubicBezTo>
                        <a:pt x="1535113" y="282575"/>
                        <a:pt x="2708275" y="0"/>
                        <a:pt x="3209925" y="92075"/>
                      </a:cubicBezTo>
                      <a:cubicBezTo>
                        <a:pt x="3711575" y="184150"/>
                        <a:pt x="4010025" y="792163"/>
                        <a:pt x="4010025" y="1196975"/>
                      </a:cubicBezTo>
                      <a:cubicBezTo>
                        <a:pt x="4010025" y="1601787"/>
                        <a:pt x="3695700" y="2184400"/>
                        <a:pt x="3209925" y="2520950"/>
                      </a:cubicBezTo>
                      <a:cubicBezTo>
                        <a:pt x="2724150" y="2857500"/>
                        <a:pt x="1909762" y="3036887"/>
                        <a:pt x="1095375" y="3216275"/>
                      </a:cubicBezTo>
                    </a:path>
                  </a:pathLst>
                </a:custGeom>
                <a:ln w="76200">
                  <a:solidFill>
                    <a:schemeClr val="accent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255" name="TextBox 49">
                  <a:extLst>
                    <a:ext uri="{FF2B5EF4-FFF2-40B4-BE49-F238E27FC236}">
                      <a16:creationId xmlns:a16="http://schemas.microsoft.com/office/drawing/2014/main" id="{9CA1C426-6931-4790-8B5C-9782F5D1CD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48699" y="3506688"/>
                  <a:ext cx="1055903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o</a:t>
                  </a:r>
                  <a:r>
                    <a:rPr lang="en-US" altLang="en-US" sz="14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C storage </a:t>
                  </a:r>
                </a:p>
              </p:txBody>
            </p:sp>
            <p:sp>
              <p:nvSpPr>
                <p:cNvPr id="52256" name="TextBox 50">
                  <a:extLst>
                    <a:ext uri="{FF2B5EF4-FFF2-40B4-BE49-F238E27FC236}">
                      <a16:creationId xmlns:a16="http://schemas.microsoft.com/office/drawing/2014/main" id="{3DFB4175-8916-4032-BB91-B4C08423EF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74920" y="2915385"/>
                  <a:ext cx="224165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2 g in 2 ml nutrient broth 2h</a:t>
                  </a:r>
                </a:p>
              </p:txBody>
            </p:sp>
            <p:sp>
              <p:nvSpPr>
                <p:cNvPr id="52257" name="TextBox 52">
                  <a:extLst>
                    <a:ext uri="{FF2B5EF4-FFF2-40B4-BE49-F238E27FC236}">
                      <a16:creationId xmlns:a16="http://schemas.microsoft.com/office/drawing/2014/main" id="{1B92E3C6-3E79-465A-A4E3-DCC607D611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5101" y="1981200"/>
                  <a:ext cx="1018328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Resuspend </a:t>
                  </a:r>
                </a:p>
                <a:p>
                  <a:pPr algn="ctr"/>
                  <a:r>
                    <a:rPr lang="en-US" altLang="en-US" sz="14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pellet </a:t>
                  </a:r>
                </a:p>
              </p:txBody>
            </p:sp>
            <p:sp>
              <p:nvSpPr>
                <p:cNvPr id="52258" name="TextBox 53">
                  <a:extLst>
                    <a:ext uri="{FF2B5EF4-FFF2-40B4-BE49-F238E27FC236}">
                      <a16:creationId xmlns:a16="http://schemas.microsoft.com/office/drawing/2014/main" id="{C251EC6C-621E-4D26-8834-92BA55DE10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77837" y="2438400"/>
                  <a:ext cx="91073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14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RT 20 min</a:t>
                  </a:r>
                </a:p>
              </p:txBody>
            </p:sp>
            <p:sp>
              <p:nvSpPr>
                <p:cNvPr id="52259" name="TextBox 54">
                  <a:extLst>
                    <a:ext uri="{FF2B5EF4-FFF2-40B4-BE49-F238E27FC236}">
                      <a16:creationId xmlns:a16="http://schemas.microsoft.com/office/drawing/2014/main" id="{6F126288-1F33-43A4-91F4-B579EC6584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06436" y="3352800"/>
                  <a:ext cx="75375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2000 </a:t>
                  </a:r>
                  <a:r>
                    <a:rPr lang="en-US" altLang="en-US" sz="1400" dirty="0" err="1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xg</a:t>
                  </a:r>
                  <a:endParaRPr lang="en-US" altLang="en-US" sz="1400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2260" name="TextBox 55">
                  <a:extLst>
                    <a:ext uri="{FF2B5EF4-FFF2-40B4-BE49-F238E27FC236}">
                      <a16:creationId xmlns:a16="http://schemas.microsoft.com/office/drawing/2014/main" id="{46D8821F-6F2C-4B2F-9C29-1443C804E4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1868" y="3962400"/>
                  <a:ext cx="1256542" cy="6771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 algn="ctr"/>
                  <a:r>
                    <a:rPr lang="en-US" altLang="en-US" sz="14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7H11 + OADC </a:t>
                  </a:r>
                </a:p>
                <a:p>
                  <a:pPr algn="ctr"/>
                  <a:r>
                    <a:rPr lang="en-US" altLang="en-US" sz="12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+ cyclohexamide </a:t>
                  </a:r>
                </a:p>
                <a:p>
                  <a:pPr algn="ctr"/>
                  <a:r>
                    <a:rPr lang="en-US" altLang="en-US" sz="12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+ naladixic acid</a:t>
                  </a:r>
                </a:p>
              </p:txBody>
            </p:sp>
            <p:sp>
              <p:nvSpPr>
                <p:cNvPr id="52261" name="TextBox 59">
                  <a:extLst>
                    <a:ext uri="{FF2B5EF4-FFF2-40B4-BE49-F238E27FC236}">
                      <a16:creationId xmlns:a16="http://schemas.microsoft.com/office/drawing/2014/main" id="{E9CC4C25-752F-43DA-AD64-1BD3172512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7800" y="4648200"/>
                  <a:ext cx="453986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11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28</a:t>
                  </a:r>
                  <a:r>
                    <a:rPr lang="en-US" altLang="en-US" sz="1100" baseline="300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o</a:t>
                  </a:r>
                  <a:r>
                    <a:rPr lang="en-US" altLang="en-US" sz="110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C</a:t>
                  </a:r>
                </a:p>
              </p:txBody>
            </p:sp>
            <p:sp>
              <p:nvSpPr>
                <p:cNvPr id="52262" name="TextBox 61">
                  <a:extLst>
                    <a:ext uri="{FF2B5EF4-FFF2-40B4-BE49-F238E27FC236}">
                      <a16:creationId xmlns:a16="http://schemas.microsoft.com/office/drawing/2014/main" id="{51EE5730-3970-45DE-AFCC-4503948008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43400" y="2286000"/>
                  <a:ext cx="861163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800" dirty="0" err="1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alibri" panose="020F0502020204030204" pitchFamily="34" charset="0"/>
                    </a:rPr>
                    <a:t>malechite</a:t>
                  </a:r>
                  <a:r>
                    <a:rPr lang="en-US" altLang="en-US" sz="8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alibri" panose="020F0502020204030204" pitchFamily="34" charset="0"/>
                    </a:rPr>
                    <a:t> green</a:t>
                  </a:r>
                </a:p>
                <a:p>
                  <a:r>
                    <a:rPr lang="en-US" altLang="en-US" sz="800" dirty="0" err="1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alibri" panose="020F0502020204030204" pitchFamily="34" charset="0"/>
                    </a:rPr>
                    <a:t>cyclohexamide</a:t>
                  </a:r>
                  <a:endParaRPr lang="en-US" altLang="en-US" sz="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</a:endParaRPr>
                </a:p>
                <a:p>
                  <a:r>
                    <a:rPr lang="en-US" altLang="en-US" sz="8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alibri" panose="020F0502020204030204" pitchFamily="34" charset="0"/>
                    </a:rPr>
                    <a:t>NaOH</a:t>
                  </a:r>
                </a:p>
              </p:txBody>
            </p:sp>
          </p:grpSp>
          <p:sp>
            <p:nvSpPr>
              <p:cNvPr id="52252" name="TextBox 71">
                <a:extLst>
                  <a:ext uri="{FF2B5EF4-FFF2-40B4-BE49-F238E27FC236}">
                    <a16:creationId xmlns:a16="http://schemas.microsoft.com/office/drawing/2014/main" id="{A1DF34E3-F298-4FF0-B5CF-E846280ED4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4437" y="2895600"/>
                <a:ext cx="198631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phosphate buffer </a:t>
                </a:r>
                <a:r>
                  <a:rPr lang="en-US" altLang="en-US" sz="12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(pH 6.9)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A360B6-6E2C-467E-A46B-1AFBCF555503}"/>
                </a:ext>
              </a:extLst>
            </p:cNvPr>
            <p:cNvSpPr txBox="1"/>
            <p:nvPr/>
          </p:nvSpPr>
          <p:spPr>
            <a:xfrm>
              <a:off x="3586091" y="1409700"/>
              <a:ext cx="26084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“wake ‘</a:t>
              </a:r>
              <a:r>
                <a:rPr lang="en-US" b="1" dirty="0" err="1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em</a:t>
              </a:r>
              <a:r>
                <a:rPr lang="en-US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 &amp; </a:t>
              </a:r>
              <a:r>
                <a:rPr lang="en-US" b="1" dirty="0" err="1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wack</a:t>
              </a:r>
              <a:r>
                <a:rPr lang="en-US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 ‘</a:t>
              </a:r>
              <a:r>
                <a:rPr lang="en-US" b="1" dirty="0" err="1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em</a:t>
              </a:r>
              <a:r>
                <a:rPr lang="en-US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”</a:t>
              </a:r>
            </a:p>
          </p:txBody>
        </p:sp>
      </p:grpSp>
      <p:pic>
        <p:nvPicPr>
          <p:cNvPr id="2086" name="Picture 91" descr="DSC00923.JPG">
            <a:extLst>
              <a:ext uri="{FF2B5EF4-FFF2-40B4-BE49-F238E27FC236}">
                <a16:creationId xmlns:a16="http://schemas.microsoft.com/office/drawing/2014/main" id="{679C24D9-6EEA-4CE6-825A-3612BA176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13333"/>
          <a:stretch>
            <a:fillRect/>
          </a:stretch>
        </p:blipFill>
        <p:spPr bwMode="auto">
          <a:xfrm>
            <a:off x="4307752" y="5361370"/>
            <a:ext cx="1604677" cy="160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7">
            <a:extLst>
              <a:ext uri="{FF2B5EF4-FFF2-40B4-BE49-F238E27FC236}">
                <a16:creationId xmlns:a16="http://schemas.microsoft.com/office/drawing/2014/main" id="{FCD9F2A5-0B16-49EF-BA52-354904B4F88A}"/>
              </a:ext>
            </a:extLst>
          </p:cNvPr>
          <p:cNvGrpSpPr>
            <a:grpSpLocks/>
          </p:cNvGrpSpPr>
          <p:nvPr/>
        </p:nvGrpSpPr>
        <p:grpSpPr bwMode="auto">
          <a:xfrm>
            <a:off x="5681982" y="66418"/>
            <a:ext cx="6136162" cy="6313488"/>
            <a:chOff x="3007838" y="0"/>
            <a:chExt cx="6136162" cy="6313488"/>
          </a:xfrm>
        </p:grpSpPr>
        <p:grpSp>
          <p:nvGrpSpPr>
            <p:cNvPr id="52234" name="Group 69">
              <a:extLst>
                <a:ext uri="{FF2B5EF4-FFF2-40B4-BE49-F238E27FC236}">
                  <a16:creationId xmlns:a16="http://schemas.microsoft.com/office/drawing/2014/main" id="{B9AAC06B-AF4E-4583-B6A0-8EBC8FD827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7838" y="914400"/>
              <a:ext cx="6136162" cy="5399088"/>
              <a:chOff x="3008200" y="914400"/>
              <a:chExt cx="6135800" cy="5399088"/>
            </a:xfrm>
          </p:grpSpPr>
          <p:pic>
            <p:nvPicPr>
              <p:cNvPr id="52242" name="Picture 92" descr="DSC01033.JPG">
                <a:extLst>
                  <a:ext uri="{FF2B5EF4-FFF2-40B4-BE49-F238E27FC236}">
                    <a16:creationId xmlns:a16="http://schemas.microsoft.com/office/drawing/2014/main" id="{CD5F1D24-AAA4-432B-84A9-2AB3EAA0D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99" t="47778" r="33333" b="18889"/>
              <a:stretch>
                <a:fillRect/>
              </a:stretch>
            </p:blipFill>
            <p:spPr bwMode="auto">
              <a:xfrm>
                <a:off x="7609908" y="1981200"/>
                <a:ext cx="1534092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43" name="Picture 95" descr="DSC00966.JPG">
                <a:extLst>
                  <a:ext uri="{FF2B5EF4-FFF2-40B4-BE49-F238E27FC236}">
                    <a16:creationId xmlns:a16="http://schemas.microsoft.com/office/drawing/2014/main" id="{3DE9A77D-5655-4665-BEEC-FB17D83C6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33" t="12222" r="22501" b="54445"/>
              <a:stretch>
                <a:fillRect/>
              </a:stretch>
            </p:blipFill>
            <p:spPr bwMode="auto">
              <a:xfrm>
                <a:off x="7609908" y="914400"/>
                <a:ext cx="1534092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44" name="Picture 96" descr="DSC00971.JPG">
                <a:extLst>
                  <a:ext uri="{FF2B5EF4-FFF2-40B4-BE49-F238E27FC236}">
                    <a16:creationId xmlns:a16="http://schemas.microsoft.com/office/drawing/2014/main" id="{25F7E4C8-B74A-4E28-8071-A37502C37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33" t="66667" r="32500"/>
              <a:stretch>
                <a:fillRect/>
              </a:stretch>
            </p:blipFill>
            <p:spPr bwMode="auto">
              <a:xfrm>
                <a:off x="7609908" y="5334000"/>
                <a:ext cx="1534092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45" name="Picture 97" descr="DSC00980.JPG">
                <a:extLst>
                  <a:ext uri="{FF2B5EF4-FFF2-40B4-BE49-F238E27FC236}">
                    <a16:creationId xmlns:a16="http://schemas.microsoft.com/office/drawing/2014/main" id="{473428DB-55CE-4ADF-911A-D201DC0B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99" t="50000" r="20833" b="16667"/>
              <a:stretch>
                <a:fillRect/>
              </a:stretch>
            </p:blipFill>
            <p:spPr bwMode="auto">
              <a:xfrm>
                <a:off x="7609908" y="3124200"/>
                <a:ext cx="1534092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46" name="Picture 93" descr="DSC00956.JPG">
                <a:extLst>
                  <a:ext uri="{FF2B5EF4-FFF2-40B4-BE49-F238E27FC236}">
                    <a16:creationId xmlns:a16="http://schemas.microsoft.com/office/drawing/2014/main" id="{017EDF8A-DF6A-442D-A492-523E5A094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34" t="41112" r="37500" b="25555"/>
              <a:stretch>
                <a:fillRect/>
              </a:stretch>
            </p:blipFill>
            <p:spPr bwMode="auto">
              <a:xfrm>
                <a:off x="7609908" y="4267200"/>
                <a:ext cx="1534092" cy="97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47" name="TextBox 67">
                <a:extLst>
                  <a:ext uri="{FF2B5EF4-FFF2-40B4-BE49-F238E27FC236}">
                    <a16:creationId xmlns:a16="http://schemas.microsoft.com/office/drawing/2014/main" id="{E0FAF401-6F04-4964-9505-C2E8413B17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081324">
                <a:off x="4699545" y="5272409"/>
                <a:ext cx="136407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altLang="en-US" b="1">
                    <a:solidFill>
                      <a:srgbClr val="D60093"/>
                    </a:solidFill>
                    <a:latin typeface="Calibri" panose="020F0502020204030204" pitchFamily="34" charset="0"/>
                  </a:rPr>
                  <a:t>acid-fast stain</a:t>
                </a:r>
              </a:p>
            </p:txBody>
          </p:sp>
          <p:sp>
            <p:nvSpPr>
              <p:cNvPr id="64" name="Right Arrow 63">
                <a:extLst>
                  <a:ext uri="{FF2B5EF4-FFF2-40B4-BE49-F238E27FC236}">
                    <a16:creationId xmlns:a16="http://schemas.microsoft.com/office/drawing/2014/main" id="{5A05EF43-BBB3-4BFD-8B89-61F261DE4C73}"/>
                  </a:ext>
                </a:extLst>
              </p:cNvPr>
              <p:cNvSpPr/>
              <p:nvPr/>
            </p:nvSpPr>
            <p:spPr>
              <a:xfrm rot="21083891">
                <a:off x="3008200" y="5592069"/>
                <a:ext cx="4541147" cy="325438"/>
              </a:xfrm>
              <a:prstGeom prst="rightArrow">
                <a:avLst/>
              </a:prstGeom>
              <a:solidFill>
                <a:srgbClr val="D600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2235" name="Group 36">
              <a:extLst>
                <a:ext uri="{FF2B5EF4-FFF2-40B4-BE49-F238E27FC236}">
                  <a16:creationId xmlns:a16="http://schemas.microsoft.com/office/drawing/2014/main" id="{B8388FDF-9348-4620-B301-D8B727952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207" y="0"/>
              <a:ext cx="3220232" cy="5038982"/>
              <a:chOff x="4294207" y="0"/>
              <a:chExt cx="3220232" cy="5038982"/>
            </a:xfrm>
          </p:grpSpPr>
          <p:pic>
            <p:nvPicPr>
              <p:cNvPr id="52236" name="Picture 5">
                <a:extLst>
                  <a:ext uri="{FF2B5EF4-FFF2-40B4-BE49-F238E27FC236}">
                    <a16:creationId xmlns:a16="http://schemas.microsoft.com/office/drawing/2014/main" id="{5ABCFFAA-F832-4B37-878E-9DFFDB31A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413332" y="889187"/>
                <a:ext cx="971381" cy="1076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37" name="Picture 6">
                <a:extLst>
                  <a:ext uri="{FF2B5EF4-FFF2-40B4-BE49-F238E27FC236}">
                    <a16:creationId xmlns:a16="http://schemas.microsoft.com/office/drawing/2014/main" id="{A312B790-5871-4785-A978-641FFB534E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413332" y="1982477"/>
                <a:ext cx="967479" cy="799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238" name="Picture 7">
                <a:extLst>
                  <a:ext uri="{FF2B5EF4-FFF2-40B4-BE49-F238E27FC236}">
                    <a16:creationId xmlns:a16="http://schemas.microsoft.com/office/drawing/2014/main" id="{EA844752-6402-4FBC-9120-E1772A1B29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283633" y="2955780"/>
                <a:ext cx="1230806" cy="2083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39" name="TextBox 33">
                <a:extLst>
                  <a:ext uri="{FF2B5EF4-FFF2-40B4-BE49-F238E27FC236}">
                    <a16:creationId xmlns:a16="http://schemas.microsoft.com/office/drawing/2014/main" id="{9F12A357-9E1B-4FD6-A52D-B1997509D9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4207" y="983848"/>
                <a:ext cx="5613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altLang="en-US"/>
                  <a:t>Gm-</a:t>
                </a:r>
              </a:p>
            </p:txBody>
          </p:sp>
          <p:sp>
            <p:nvSpPr>
              <p:cNvPr id="52240" name="TextBox 34">
                <a:extLst>
                  <a:ext uri="{FF2B5EF4-FFF2-40B4-BE49-F238E27FC236}">
                    <a16:creationId xmlns:a16="http://schemas.microsoft.com/office/drawing/2014/main" id="{7A80A817-92C8-44C8-8B6B-20B1C5A550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4157" y="1251995"/>
                <a:ext cx="60785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altLang="en-US"/>
                  <a:t>Gm+</a:t>
                </a:r>
              </a:p>
            </p:txBody>
          </p:sp>
          <p:sp>
            <p:nvSpPr>
              <p:cNvPr id="52241" name="TextBox 35">
                <a:extLst>
                  <a:ext uri="{FF2B5EF4-FFF2-40B4-BE49-F238E27FC236}">
                    <a16:creationId xmlns:a16="http://schemas.microsoft.com/office/drawing/2014/main" id="{B7081310-DE64-4472-A46F-8B308E73D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982" y="0"/>
                <a:ext cx="98296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altLang="en-US"/>
                  <a:t>Acid-fast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2775C7-B4D7-4C0A-A0E0-55196E3D8C5F}"/>
              </a:ext>
            </a:extLst>
          </p:cNvPr>
          <p:cNvGrpSpPr/>
          <p:nvPr/>
        </p:nvGrpSpPr>
        <p:grpSpPr>
          <a:xfrm>
            <a:off x="1752583" y="4366231"/>
            <a:ext cx="4421222" cy="2339369"/>
            <a:chOff x="1752583" y="4366231"/>
            <a:chExt cx="4421222" cy="2339369"/>
          </a:xfrm>
        </p:grpSpPr>
        <p:grpSp>
          <p:nvGrpSpPr>
            <p:cNvPr id="5" name="Group 72">
              <a:extLst>
                <a:ext uri="{FF2B5EF4-FFF2-40B4-BE49-F238E27FC236}">
                  <a16:creationId xmlns:a16="http://schemas.microsoft.com/office/drawing/2014/main" id="{D8F24C56-90B1-421D-93C3-8A1944F0F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583" y="4457700"/>
              <a:ext cx="4421222" cy="2247900"/>
              <a:chOff x="228583" y="4457700"/>
              <a:chExt cx="4421866" cy="2247900"/>
            </a:xfrm>
          </p:grpSpPr>
          <p:grpSp>
            <p:nvGrpSpPr>
              <p:cNvPr id="54290" name="Group 86">
                <a:extLst>
                  <a:ext uri="{FF2B5EF4-FFF2-40B4-BE49-F238E27FC236}">
                    <a16:creationId xmlns:a16="http://schemas.microsoft.com/office/drawing/2014/main" id="{5721AC2E-A140-4A7A-A48C-DF98C132DE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600" y="4457700"/>
                <a:ext cx="4343400" cy="2247900"/>
                <a:chOff x="228600" y="4457700"/>
                <a:chExt cx="4343400" cy="2247900"/>
              </a:xfrm>
            </p:grpSpPr>
            <p:pic>
              <p:nvPicPr>
                <p:cNvPr id="54315" name="Picture 5" descr="C:\Users\John Dahl\UMD classes\BIOL 4501 Spring 2010\lab\Unknown mycobacteria\PFR slow jpg\Bst 5678 long 15hr 52min.jpg">
                  <a:extLst>
                    <a:ext uri="{FF2B5EF4-FFF2-40B4-BE49-F238E27FC236}">
                      <a16:creationId xmlns:a16="http://schemas.microsoft.com/office/drawing/2014/main" id="{FDBC15E0-6A3B-431A-A557-D4B87E7BB1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59" t="11931" r="49849" b="41869"/>
                <a:stretch>
                  <a:fillRect/>
                </a:stretch>
              </p:blipFill>
              <p:spPr bwMode="auto">
                <a:xfrm>
                  <a:off x="228600" y="4724400"/>
                  <a:ext cx="1447800" cy="198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16" name="Picture 15" descr="C:\Users\John Dahl\UMD classes\BIOL 4501 Spring 2010\lab\Unknown mycobacteria\PFR slow jpg\Cfo dig\Cfo 5678 inv long 22hr 02min.jpg">
                  <a:extLst>
                    <a:ext uri="{FF2B5EF4-FFF2-40B4-BE49-F238E27FC236}">
                      <a16:creationId xmlns:a16="http://schemas.microsoft.com/office/drawing/2014/main" id="{F0AFEAB2-4ECE-49B1-9AFF-BB57A2EA1E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52" t="9071" r="49931" b="44653"/>
                <a:stretch>
                  <a:fillRect/>
                </a:stretch>
              </p:blipFill>
              <p:spPr bwMode="auto">
                <a:xfrm>
                  <a:off x="1752600" y="4724400"/>
                  <a:ext cx="1371600" cy="198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17" name="Picture 19" descr="C:\Users\John Dahl\UMD classes\BIOL 4501 Spring 2010\lab\Unknown mycobacteria\PFR slow jpg\Hae dig\Hae 5678 inv long 36min.jpg">
                  <a:extLst>
                    <a:ext uri="{FF2B5EF4-FFF2-40B4-BE49-F238E27FC236}">
                      <a16:creationId xmlns:a16="http://schemas.microsoft.com/office/drawing/2014/main" id="{4B4DCEB2-C901-411E-B029-6D9CD7A555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52" t="13977" r="49931" b="40665"/>
                <a:stretch>
                  <a:fillRect/>
                </a:stretch>
              </p:blipFill>
              <p:spPr bwMode="auto">
                <a:xfrm>
                  <a:off x="3200400" y="4724400"/>
                  <a:ext cx="1371600" cy="1941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318" name="TextBox 83">
                  <a:extLst>
                    <a:ext uri="{FF2B5EF4-FFF2-40B4-BE49-F238E27FC236}">
                      <a16:creationId xmlns:a16="http://schemas.microsoft.com/office/drawing/2014/main" id="{A63EDC35-9A5D-4317-B4C7-5EC3F7C6F2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9600" y="4457700"/>
                  <a:ext cx="45884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/>
                    <a:t>Bst</a:t>
                  </a:r>
                </a:p>
              </p:txBody>
            </p:sp>
            <p:sp>
              <p:nvSpPr>
                <p:cNvPr id="54319" name="TextBox 84">
                  <a:extLst>
                    <a:ext uri="{FF2B5EF4-FFF2-40B4-BE49-F238E27FC236}">
                      <a16:creationId xmlns:a16="http://schemas.microsoft.com/office/drawing/2014/main" id="{89C3F619-F3BE-43BC-A259-C5BCE353E1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3600" y="4457700"/>
                  <a:ext cx="51496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/>
                    <a:t>Hae</a:t>
                  </a:r>
                </a:p>
              </p:txBody>
            </p:sp>
            <p:sp>
              <p:nvSpPr>
                <p:cNvPr id="54320" name="TextBox 85">
                  <a:extLst>
                    <a:ext uri="{FF2B5EF4-FFF2-40B4-BE49-F238E27FC236}">
                      <a16:creationId xmlns:a16="http://schemas.microsoft.com/office/drawing/2014/main" id="{547E7199-1014-47F4-BEF2-54D0842987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1400" y="4457700"/>
                  <a:ext cx="49251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/>
                    <a:t>Cfo</a:t>
                  </a:r>
                </a:p>
              </p:txBody>
            </p:sp>
          </p:grpSp>
          <p:grpSp>
            <p:nvGrpSpPr>
              <p:cNvPr id="54291" name="Group 44">
                <a:extLst>
                  <a:ext uri="{FF2B5EF4-FFF2-40B4-BE49-F238E27FC236}">
                    <a16:creationId xmlns:a16="http://schemas.microsoft.com/office/drawing/2014/main" id="{76D51362-E989-49AB-8816-DD38535242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583" y="4800600"/>
                <a:ext cx="1373866" cy="453970"/>
                <a:chOff x="228583" y="4876800"/>
                <a:chExt cx="1373866" cy="453970"/>
              </a:xfrm>
            </p:grpSpPr>
            <p:sp>
              <p:nvSpPr>
                <p:cNvPr id="54308" name="TextBox 37">
                  <a:extLst>
                    <a:ext uri="{FF2B5EF4-FFF2-40B4-BE49-F238E27FC236}">
                      <a16:creationId xmlns:a16="http://schemas.microsoft.com/office/drawing/2014/main" id="{96BAA512-A91C-4BA3-B91E-62C88FD888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6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196B</a:t>
                  </a:r>
                </a:p>
              </p:txBody>
            </p:sp>
            <p:sp>
              <p:nvSpPr>
                <p:cNvPr id="54309" name="TextBox 38">
                  <a:extLst>
                    <a:ext uri="{FF2B5EF4-FFF2-40B4-BE49-F238E27FC236}">
                      <a16:creationId xmlns:a16="http://schemas.microsoft.com/office/drawing/2014/main" id="{6B5DEA0F-2D9C-4318-8B06-90E7E0EA5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175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197</a:t>
                  </a:r>
                </a:p>
              </p:txBody>
            </p:sp>
            <p:sp>
              <p:nvSpPr>
                <p:cNvPr id="54310" name="TextBox 39">
                  <a:extLst>
                    <a:ext uri="{FF2B5EF4-FFF2-40B4-BE49-F238E27FC236}">
                      <a16:creationId xmlns:a16="http://schemas.microsoft.com/office/drawing/2014/main" id="{9D0DAC94-B7DD-4F76-801C-B324E223AD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223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200</a:t>
                  </a:r>
                </a:p>
              </p:txBody>
            </p:sp>
            <p:sp>
              <p:nvSpPr>
                <p:cNvPr id="54311" name="TextBox 40">
                  <a:extLst>
                    <a:ext uri="{FF2B5EF4-FFF2-40B4-BE49-F238E27FC236}">
                      <a16:creationId xmlns:a16="http://schemas.microsoft.com/office/drawing/2014/main" id="{3800C242-F309-4B97-9832-2AEFB4E48F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7747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202</a:t>
                  </a:r>
                </a:p>
              </p:txBody>
            </p:sp>
            <p:sp>
              <p:nvSpPr>
                <p:cNvPr id="54312" name="TextBox 41">
                  <a:extLst>
                    <a:ext uri="{FF2B5EF4-FFF2-40B4-BE49-F238E27FC236}">
                      <a16:creationId xmlns:a16="http://schemas.microsoft.com/office/drawing/2014/main" id="{8D2FBB77-ED17-4038-A91E-EEA3065031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879031" y="4988369"/>
                  <a:ext cx="453970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220A</a:t>
                  </a:r>
                </a:p>
              </p:txBody>
            </p:sp>
            <p:sp>
              <p:nvSpPr>
                <p:cNvPr id="54313" name="TextBox 42">
                  <a:extLst>
                    <a:ext uri="{FF2B5EF4-FFF2-40B4-BE49-F238E27FC236}">
                      <a16:creationId xmlns:a16="http://schemas.microsoft.com/office/drawing/2014/main" id="{D067D618-19AF-4058-AB45-BE1D321DB3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1172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220B</a:t>
                  </a:r>
                </a:p>
              </p:txBody>
            </p:sp>
            <p:sp>
              <p:nvSpPr>
                <p:cNvPr id="54314" name="TextBox 43">
                  <a:extLst>
                    <a:ext uri="{FF2B5EF4-FFF2-40B4-BE49-F238E27FC236}">
                      <a16:creationId xmlns:a16="http://schemas.microsoft.com/office/drawing/2014/main" id="{ECA54261-2627-487B-A0F7-5C5B79B6C0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9649" y="4991558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220C</a:t>
                  </a:r>
                </a:p>
              </p:txBody>
            </p:sp>
          </p:grpSp>
          <p:grpSp>
            <p:nvGrpSpPr>
              <p:cNvPr id="54292" name="Group 45">
                <a:extLst>
                  <a:ext uri="{FF2B5EF4-FFF2-40B4-BE49-F238E27FC236}">
                    <a16:creationId xmlns:a16="http://schemas.microsoft.com/office/drawing/2014/main" id="{4545AF96-9C98-4B3B-ABF3-8366706B8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2583" y="4800600"/>
                <a:ext cx="1373866" cy="453970"/>
                <a:chOff x="228583" y="4876800"/>
                <a:chExt cx="1373866" cy="453970"/>
              </a:xfrm>
            </p:grpSpPr>
            <p:sp>
              <p:nvSpPr>
                <p:cNvPr id="54301" name="TextBox 46">
                  <a:extLst>
                    <a:ext uri="{FF2B5EF4-FFF2-40B4-BE49-F238E27FC236}">
                      <a16:creationId xmlns:a16="http://schemas.microsoft.com/office/drawing/2014/main" id="{264A746A-1495-464A-B5CD-BCA331B413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6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196B</a:t>
                  </a:r>
                </a:p>
              </p:txBody>
            </p:sp>
            <p:sp>
              <p:nvSpPr>
                <p:cNvPr id="54302" name="TextBox 47">
                  <a:extLst>
                    <a:ext uri="{FF2B5EF4-FFF2-40B4-BE49-F238E27FC236}">
                      <a16:creationId xmlns:a16="http://schemas.microsoft.com/office/drawing/2014/main" id="{74B9E416-CDB3-424E-B38A-51E84FF5A3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175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197</a:t>
                  </a:r>
                </a:p>
              </p:txBody>
            </p:sp>
            <p:sp>
              <p:nvSpPr>
                <p:cNvPr id="54303" name="TextBox 48">
                  <a:extLst>
                    <a:ext uri="{FF2B5EF4-FFF2-40B4-BE49-F238E27FC236}">
                      <a16:creationId xmlns:a16="http://schemas.microsoft.com/office/drawing/2014/main" id="{4B441E00-AB5F-4F54-8018-BDA98025D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223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200</a:t>
                  </a:r>
                </a:p>
              </p:txBody>
            </p:sp>
            <p:sp>
              <p:nvSpPr>
                <p:cNvPr id="54304" name="TextBox 49">
                  <a:extLst>
                    <a:ext uri="{FF2B5EF4-FFF2-40B4-BE49-F238E27FC236}">
                      <a16:creationId xmlns:a16="http://schemas.microsoft.com/office/drawing/2014/main" id="{F35204E6-9067-4BB5-B123-C1B772ADC1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7747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202</a:t>
                  </a:r>
                </a:p>
              </p:txBody>
            </p:sp>
            <p:sp>
              <p:nvSpPr>
                <p:cNvPr id="54305" name="TextBox 50">
                  <a:extLst>
                    <a:ext uri="{FF2B5EF4-FFF2-40B4-BE49-F238E27FC236}">
                      <a16:creationId xmlns:a16="http://schemas.microsoft.com/office/drawing/2014/main" id="{7AC659F9-2726-49AF-B1A6-E327242400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879031" y="4988369"/>
                  <a:ext cx="453970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220A</a:t>
                  </a:r>
                </a:p>
              </p:txBody>
            </p:sp>
            <p:sp>
              <p:nvSpPr>
                <p:cNvPr id="54306" name="TextBox 51">
                  <a:extLst>
                    <a:ext uri="{FF2B5EF4-FFF2-40B4-BE49-F238E27FC236}">
                      <a16:creationId xmlns:a16="http://schemas.microsoft.com/office/drawing/2014/main" id="{FEBF8D61-215A-4B3A-B891-A0877800DD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1172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220B</a:t>
                  </a:r>
                </a:p>
              </p:txBody>
            </p:sp>
            <p:sp>
              <p:nvSpPr>
                <p:cNvPr id="54307" name="TextBox 53">
                  <a:extLst>
                    <a:ext uri="{FF2B5EF4-FFF2-40B4-BE49-F238E27FC236}">
                      <a16:creationId xmlns:a16="http://schemas.microsoft.com/office/drawing/2014/main" id="{1DCB8162-321D-40A6-BA64-BF51107AAB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9649" y="4991558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220C</a:t>
                  </a:r>
                </a:p>
              </p:txBody>
            </p:sp>
          </p:grpSp>
          <p:grpSp>
            <p:nvGrpSpPr>
              <p:cNvPr id="54293" name="Group 54">
                <a:extLst>
                  <a:ext uri="{FF2B5EF4-FFF2-40B4-BE49-F238E27FC236}">
                    <a16:creationId xmlns:a16="http://schemas.microsoft.com/office/drawing/2014/main" id="{55700FBF-62B4-4B91-AC94-09638E52F0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6583" y="4800600"/>
                <a:ext cx="1373866" cy="453970"/>
                <a:chOff x="228583" y="4876800"/>
                <a:chExt cx="1373866" cy="453970"/>
              </a:xfrm>
            </p:grpSpPr>
            <p:sp>
              <p:nvSpPr>
                <p:cNvPr id="54294" name="TextBox 56">
                  <a:extLst>
                    <a:ext uri="{FF2B5EF4-FFF2-40B4-BE49-F238E27FC236}">
                      <a16:creationId xmlns:a16="http://schemas.microsoft.com/office/drawing/2014/main" id="{20474402-D7FB-4409-B45C-61CED077FA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6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196B</a:t>
                  </a:r>
                </a:p>
              </p:txBody>
            </p:sp>
            <p:sp>
              <p:nvSpPr>
                <p:cNvPr id="54295" name="TextBox 57">
                  <a:extLst>
                    <a:ext uri="{FF2B5EF4-FFF2-40B4-BE49-F238E27FC236}">
                      <a16:creationId xmlns:a16="http://schemas.microsoft.com/office/drawing/2014/main" id="{CD40D3E2-0E48-4594-8344-4EF6FE0D0A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175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197</a:t>
                  </a:r>
                </a:p>
              </p:txBody>
            </p:sp>
            <p:sp>
              <p:nvSpPr>
                <p:cNvPr id="54296" name="TextBox 58">
                  <a:extLst>
                    <a:ext uri="{FF2B5EF4-FFF2-40B4-BE49-F238E27FC236}">
                      <a16:creationId xmlns:a16="http://schemas.microsoft.com/office/drawing/2014/main" id="{DA3DB873-7FFA-4684-818E-2EFE5F33D2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223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200</a:t>
                  </a:r>
                </a:p>
              </p:txBody>
            </p:sp>
            <p:sp>
              <p:nvSpPr>
                <p:cNvPr id="54297" name="TextBox 60">
                  <a:extLst>
                    <a:ext uri="{FF2B5EF4-FFF2-40B4-BE49-F238E27FC236}">
                      <a16:creationId xmlns:a16="http://schemas.microsoft.com/office/drawing/2014/main" id="{345EF946-4006-44F2-B209-BAB731B8E6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774721" y="4949880"/>
                  <a:ext cx="357790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202</a:t>
                  </a:r>
                </a:p>
              </p:txBody>
            </p:sp>
            <p:sp>
              <p:nvSpPr>
                <p:cNvPr id="54298" name="TextBox 62">
                  <a:extLst>
                    <a:ext uri="{FF2B5EF4-FFF2-40B4-BE49-F238E27FC236}">
                      <a16:creationId xmlns:a16="http://schemas.microsoft.com/office/drawing/2014/main" id="{81345B35-FCBD-4DF1-8870-0ACC294D61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879031" y="4988369"/>
                  <a:ext cx="453970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220A</a:t>
                  </a:r>
                </a:p>
              </p:txBody>
            </p:sp>
            <p:sp>
              <p:nvSpPr>
                <p:cNvPr id="54299" name="TextBox 63">
                  <a:extLst>
                    <a:ext uri="{FF2B5EF4-FFF2-40B4-BE49-F238E27FC236}">
                      <a16:creationId xmlns:a16="http://schemas.microsoft.com/office/drawing/2014/main" id="{FE1F21B6-25A4-4884-91D9-FB6B5B16AF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117249" y="4988352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220B</a:t>
                  </a:r>
                </a:p>
              </p:txBody>
            </p:sp>
            <p:sp>
              <p:nvSpPr>
                <p:cNvPr id="54300" name="TextBox 64">
                  <a:extLst>
                    <a:ext uri="{FF2B5EF4-FFF2-40B4-BE49-F238E27FC236}">
                      <a16:creationId xmlns:a16="http://schemas.microsoft.com/office/drawing/2014/main" id="{8C5CA78A-FBA6-4F05-8FD0-76531BD45D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269649" y="4991558"/>
                  <a:ext cx="434734" cy="230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r>
                    <a:rPr lang="en-US" altLang="en-US" sz="900"/>
                    <a:t>220C</a:t>
                  </a:r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1A0F2D-299D-4B3E-83E0-38C1A3D184FD}"/>
                </a:ext>
              </a:extLst>
            </p:cNvPr>
            <p:cNvSpPr txBox="1"/>
            <p:nvPr/>
          </p:nvSpPr>
          <p:spPr bwMode="auto">
            <a:xfrm>
              <a:off x="2144641" y="4427786"/>
              <a:ext cx="64152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BstEII</a:t>
              </a:r>
              <a:endParaRPr lang="en-US" sz="1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8CBE38-CF60-45B4-9885-C1294B14705F}"/>
                </a:ext>
              </a:extLst>
            </p:cNvPr>
            <p:cNvSpPr/>
            <p:nvPr/>
          </p:nvSpPr>
          <p:spPr>
            <a:xfrm>
              <a:off x="5079420" y="4366231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HaeIII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1C9267-6212-4F19-82B3-60B17F624AD1}"/>
                </a:ext>
              </a:extLst>
            </p:cNvPr>
            <p:cNvSpPr/>
            <p:nvPr/>
          </p:nvSpPr>
          <p:spPr>
            <a:xfrm>
              <a:off x="3594665" y="4366231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CfoI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</p:txBody>
        </p:sp>
      </p:grpSp>
      <p:sp>
        <p:nvSpPr>
          <p:cNvPr id="63" name="TextBox 83">
            <a:extLst>
              <a:ext uri="{FF2B5EF4-FFF2-40B4-BE49-F238E27FC236}">
                <a16:creationId xmlns:a16="http://schemas.microsoft.com/office/drawing/2014/main" id="{9FFD24DD-DC18-41CD-9385-8CA966D1B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228601"/>
            <a:ext cx="6943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Phase 2:  Grouping of Mycobacterium isolates</a:t>
            </a:r>
          </a:p>
        </p:txBody>
      </p:sp>
      <p:pic>
        <p:nvPicPr>
          <p:cNvPr id="54275" name="Picture 2" descr="F:\Pictures_For_Grant\DSC01313.JPG">
            <a:extLst>
              <a:ext uri="{FF2B5EF4-FFF2-40B4-BE49-F238E27FC236}">
                <a16:creationId xmlns:a16="http://schemas.microsoft.com/office/drawing/2014/main" id="{9C99AF75-4259-407A-9DF2-44380E6D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1" b="13562"/>
          <a:stretch>
            <a:fillRect/>
          </a:stretch>
        </p:blipFill>
        <p:spPr bwMode="auto">
          <a:xfrm>
            <a:off x="1524000" y="838200"/>
            <a:ext cx="62484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Box 32">
            <a:extLst>
              <a:ext uri="{FF2B5EF4-FFF2-40B4-BE49-F238E27FC236}">
                <a16:creationId xmlns:a16="http://schemas.microsoft.com/office/drawing/2014/main" id="{0628C750-AD66-4D38-8B0D-1A7D50B12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1143001"/>
            <a:ext cx="23622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</a:rPr>
              <a:t>720 isolates </a:t>
            </a:r>
            <a:r>
              <a:rPr lang="en-US" altLang="en-US" dirty="0">
                <a:solidFill>
                  <a:schemeClr val="bg1"/>
                </a:solidFill>
              </a:rPr>
              <a:t>collected from 4 different bogs in Northern Minnesota</a:t>
            </a:r>
          </a:p>
        </p:txBody>
      </p:sp>
      <p:grpSp>
        <p:nvGrpSpPr>
          <p:cNvPr id="2" name="Group 88">
            <a:extLst>
              <a:ext uri="{FF2B5EF4-FFF2-40B4-BE49-F238E27FC236}">
                <a16:creationId xmlns:a16="http://schemas.microsoft.com/office/drawing/2014/main" id="{9B410A97-74E4-4742-9C16-285E6114E43E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2667001"/>
            <a:ext cx="8131175" cy="1364615"/>
            <a:chOff x="533400" y="2667000"/>
            <a:chExt cx="8131564" cy="136405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D464BBA-927D-493D-9148-3E77C21166DA}"/>
                </a:ext>
              </a:extLst>
            </p:cNvPr>
            <p:cNvSpPr/>
            <p:nvPr/>
          </p:nvSpPr>
          <p:spPr>
            <a:xfrm>
              <a:off x="762011" y="2667000"/>
              <a:ext cx="647731" cy="761689"/>
            </a:xfrm>
            <a:custGeom>
              <a:avLst/>
              <a:gdLst>
                <a:gd name="connsiteX0" fmla="*/ 0 w 647700"/>
                <a:gd name="connsiteY0" fmla="*/ 0 h 1047750"/>
                <a:gd name="connsiteX1" fmla="*/ 590550 w 647700"/>
                <a:gd name="connsiteY1" fmla="*/ 476250 h 1047750"/>
                <a:gd name="connsiteX2" fmla="*/ 342900 w 647700"/>
                <a:gd name="connsiteY2" fmla="*/ 10477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047750">
                  <a:moveTo>
                    <a:pt x="0" y="0"/>
                  </a:moveTo>
                  <a:cubicBezTo>
                    <a:pt x="266700" y="150812"/>
                    <a:pt x="533400" y="301625"/>
                    <a:pt x="590550" y="476250"/>
                  </a:cubicBezTo>
                  <a:cubicBezTo>
                    <a:pt x="647700" y="650875"/>
                    <a:pt x="495300" y="849312"/>
                    <a:pt x="342900" y="1047750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329" name="TextBox 53">
              <a:extLst>
                <a:ext uri="{FF2B5EF4-FFF2-40B4-BE49-F238E27FC236}">
                  <a16:creationId xmlns:a16="http://schemas.microsoft.com/office/drawing/2014/main" id="{F186B6A0-DAEC-40EA-B0E3-9AE402BF7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429000"/>
              <a:ext cx="1018276" cy="33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>
                  <a:solidFill>
                    <a:schemeClr val="bg1"/>
                  </a:solidFill>
                </a:rPr>
                <a:t>Bead-beat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E823D7A-C6C3-45D2-9B52-826629EA5B63}"/>
                </a:ext>
              </a:extLst>
            </p:cNvPr>
            <p:cNvCxnSpPr/>
            <p:nvPr/>
          </p:nvCxnSpPr>
          <p:spPr>
            <a:xfrm>
              <a:off x="1905066" y="3581027"/>
              <a:ext cx="838240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31" name="TextBox 57">
              <a:extLst>
                <a:ext uri="{FF2B5EF4-FFF2-40B4-BE49-F238E27FC236}">
                  <a16:creationId xmlns:a16="http://schemas.microsoft.com/office/drawing/2014/main" id="{683D50F0-CFEF-4FA0-84AF-B5D5F3744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429000"/>
              <a:ext cx="1823022" cy="33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chemeClr val="bg1"/>
                  </a:solidFill>
                </a:rPr>
                <a:t>PCR-amplify </a:t>
              </a:r>
              <a:r>
                <a:rPr lang="en-US" altLang="en-US" i="1" dirty="0">
                  <a:solidFill>
                    <a:schemeClr val="bg1"/>
                  </a:solidFill>
                </a:rPr>
                <a:t>hsp60</a:t>
              </a:r>
            </a:p>
          </p:txBody>
        </p:sp>
        <p:sp>
          <p:nvSpPr>
            <p:cNvPr id="54332" name="TextBox 58">
              <a:extLst>
                <a:ext uri="{FF2B5EF4-FFF2-40B4-BE49-F238E27FC236}">
                  <a16:creationId xmlns:a16="http://schemas.microsoft.com/office/drawing/2014/main" id="{454BCEBC-8572-44DE-9675-B7DC19C0C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3200400"/>
              <a:ext cx="2362200" cy="830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dirty="0">
                  <a:solidFill>
                    <a:schemeClr val="bg1"/>
                  </a:solidFill>
                </a:rPr>
                <a:t>Restriction digest PCR products and compare patterns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C832F0-7473-43D2-90FB-81EEFCF5AB52}"/>
                </a:ext>
              </a:extLst>
            </p:cNvPr>
            <p:cNvCxnSpPr/>
            <p:nvPr/>
          </p:nvCxnSpPr>
          <p:spPr>
            <a:xfrm>
              <a:off x="5105619" y="3581027"/>
              <a:ext cx="838240" cy="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9916AD-28F1-47DA-AD6B-3F997D31B51C}"/>
                </a:ext>
              </a:extLst>
            </p:cNvPr>
            <p:cNvSpPr txBox="1"/>
            <p:nvPr/>
          </p:nvSpPr>
          <p:spPr>
            <a:xfrm>
              <a:off x="8001357" y="3200182"/>
              <a:ext cx="663607" cy="739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BstEII</a:t>
              </a:r>
              <a:endParaRPr lang="en-US" sz="1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  <a:p>
              <a:pPr>
                <a:defRPr/>
              </a:pPr>
              <a:r>
                <a:rPr lang="en-US" sz="1400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CfoI</a:t>
              </a:r>
              <a:endParaRPr lang="en-US" sz="1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  <a:p>
              <a:pPr>
                <a:defRPr/>
              </a:pPr>
              <a:r>
                <a:rPr lang="en-US" sz="1400" i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HaeIII</a:t>
              </a:r>
              <a:endParaRPr lang="en-US" sz="1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endParaRPr>
            </a:p>
          </p:txBody>
        </p:sp>
      </p:grpSp>
      <p:grpSp>
        <p:nvGrpSpPr>
          <p:cNvPr id="3" name="Group 87">
            <a:extLst>
              <a:ext uri="{FF2B5EF4-FFF2-40B4-BE49-F238E27FC236}">
                <a16:creationId xmlns:a16="http://schemas.microsoft.com/office/drawing/2014/main" id="{D04990EC-1EB7-48B0-9828-F3AA581BFE50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191000"/>
            <a:ext cx="3048000" cy="2362200"/>
            <a:chOff x="5943600" y="4191000"/>
            <a:chExt cx="3048000" cy="2362200"/>
          </a:xfrm>
        </p:grpSpPr>
        <p:pic>
          <p:nvPicPr>
            <p:cNvPr id="54324" name="Picture 2" descr="C:\Users\John Dahl\Documents\Desktop\gel key.jpg">
              <a:extLst>
                <a:ext uri="{FF2B5EF4-FFF2-40B4-BE49-F238E27FC236}">
                  <a16:creationId xmlns:a16="http://schemas.microsoft.com/office/drawing/2014/main" id="{C33FAF45-DF31-416B-AD49-E5411DBCF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4191000"/>
              <a:ext cx="2133600" cy="216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25" name="Picture 2" descr="C:\Users\John Dahl\Documents\Desktop\9101112.jpg">
              <a:extLst>
                <a:ext uri="{FF2B5EF4-FFF2-40B4-BE49-F238E27FC236}">
                  <a16:creationId xmlns:a16="http://schemas.microsoft.com/office/drawing/2014/main" id="{4C767A04-B603-4B3C-BDBE-69C6098CD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t="4256" r="88312" b="85106"/>
            <a:stretch>
              <a:fillRect/>
            </a:stretch>
          </p:blipFill>
          <p:spPr bwMode="auto">
            <a:xfrm>
              <a:off x="5943600" y="4495800"/>
              <a:ext cx="609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26" name="Picture 2" descr="C:\Users\John Dahl\Documents\Desktop\9101112.jpg">
              <a:extLst>
                <a:ext uri="{FF2B5EF4-FFF2-40B4-BE49-F238E27FC236}">
                  <a16:creationId xmlns:a16="http://schemas.microsoft.com/office/drawing/2014/main" id="{4A2DBDAD-B731-4EF4-9D2C-823E438A9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t="2127" r="80743" b="85106"/>
            <a:stretch>
              <a:fillRect/>
            </a:stretch>
          </p:blipFill>
          <p:spPr bwMode="auto">
            <a:xfrm>
              <a:off x="8382000" y="441960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27" name="Picture 2" descr="C:\Users\John Dahl\Documents\Desktop\9101112.jpg">
              <a:extLst>
                <a:ext uri="{FF2B5EF4-FFF2-40B4-BE49-F238E27FC236}">
                  <a16:creationId xmlns:a16="http://schemas.microsoft.com/office/drawing/2014/main" id="{CC29C725-0E7A-4DD2-87E2-47168AF65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7" t="4256" r="73174" b="85106"/>
            <a:stretch>
              <a:fillRect/>
            </a:stretch>
          </p:blipFill>
          <p:spPr bwMode="auto">
            <a:xfrm>
              <a:off x="7239000" y="6172200"/>
              <a:ext cx="685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95">
            <a:extLst>
              <a:ext uri="{FF2B5EF4-FFF2-40B4-BE49-F238E27FC236}">
                <a16:creationId xmlns:a16="http://schemas.microsoft.com/office/drawing/2014/main" id="{210731B5-8388-48EE-88ED-43A78C72BFCE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1066801"/>
            <a:ext cx="2438400" cy="1896307"/>
            <a:chOff x="6248400" y="1066800"/>
            <a:chExt cx="2438400" cy="1896529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F57B006-463A-45F7-BAB6-A1994C4176FF}"/>
                </a:ext>
              </a:extLst>
            </p:cNvPr>
            <p:cNvCxnSpPr>
              <a:stCxn id="92" idx="4"/>
            </p:cNvCxnSpPr>
            <p:nvPr/>
          </p:nvCxnSpPr>
          <p:spPr>
            <a:xfrm rot="5400000">
              <a:off x="6667461" y="1941614"/>
              <a:ext cx="685880" cy="31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FDB1498-A514-45C1-9024-A978A09CD68F}"/>
                </a:ext>
              </a:extLst>
            </p:cNvPr>
            <p:cNvSpPr txBox="1"/>
            <p:nvPr/>
          </p:nvSpPr>
          <p:spPr>
            <a:xfrm>
              <a:off x="6248400" y="2286142"/>
              <a:ext cx="2438400" cy="677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112</a:t>
              </a:r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possibly</a:t>
              </a:r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" charset="0"/>
                </a:rPr>
                <a:t>unique PRA patterns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11FD1C7-96B9-43EC-B595-D18B7A2C732E}"/>
                </a:ext>
              </a:extLst>
            </p:cNvPr>
            <p:cNvSpPr/>
            <p:nvPr/>
          </p:nvSpPr>
          <p:spPr>
            <a:xfrm>
              <a:off x="6248400" y="1066800"/>
              <a:ext cx="1524000" cy="5334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82">
            <a:extLst>
              <a:ext uri="{FF2B5EF4-FFF2-40B4-BE49-F238E27FC236}">
                <a16:creationId xmlns:a16="http://schemas.microsoft.com/office/drawing/2014/main" id="{C50D8059-4593-4D6C-984C-DAB7FAF54138}"/>
              </a:ext>
            </a:extLst>
          </p:cNvPr>
          <p:cNvGrpSpPr>
            <a:grpSpLocks/>
          </p:cNvGrpSpPr>
          <p:nvPr/>
        </p:nvGrpSpPr>
        <p:grpSpPr bwMode="auto">
          <a:xfrm>
            <a:off x="3566058" y="1706562"/>
            <a:ext cx="3429000" cy="4999038"/>
            <a:chOff x="2514600" y="0"/>
            <a:chExt cx="2286000" cy="3332163"/>
          </a:xfrm>
        </p:grpSpPr>
        <p:pic>
          <p:nvPicPr>
            <p:cNvPr id="54282" name="Picture 2" descr="C:\Users\John Dahl\Documents\Desktop\5678.jpg">
              <a:extLst>
                <a:ext uri="{FF2B5EF4-FFF2-40B4-BE49-F238E27FC236}">
                  <a16:creationId xmlns:a16="http://schemas.microsoft.com/office/drawing/2014/main" id="{7C620D7C-2566-4FD7-98F5-AE4BDE8EF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8" t="4167" r="50240" b="6250"/>
            <a:stretch>
              <a:fillRect/>
            </a:stretch>
          </p:blipFill>
          <p:spPr bwMode="auto">
            <a:xfrm>
              <a:off x="2514600" y="0"/>
              <a:ext cx="2286000" cy="333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3" name="TextBox 20">
              <a:extLst>
                <a:ext uri="{FF2B5EF4-FFF2-40B4-BE49-F238E27FC236}">
                  <a16:creationId xmlns:a16="http://schemas.microsoft.com/office/drawing/2014/main" id="{D2623A25-36C0-46DB-BD1D-DAE8C866F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626281" y="145483"/>
              <a:ext cx="335439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196B</a:t>
              </a:r>
            </a:p>
          </p:txBody>
        </p:sp>
        <p:sp>
          <p:nvSpPr>
            <p:cNvPr id="54284" name="TextBox 21">
              <a:extLst>
                <a:ext uri="{FF2B5EF4-FFF2-40B4-BE49-F238E27FC236}">
                  <a16:creationId xmlns:a16="http://schemas.microsoft.com/office/drawing/2014/main" id="{011A8F94-3C50-4808-A56B-1129C554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959123" y="181990"/>
              <a:ext cx="279356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197</a:t>
              </a:r>
            </a:p>
          </p:txBody>
        </p:sp>
        <p:sp>
          <p:nvSpPr>
            <p:cNvPr id="54285" name="TextBox 23">
              <a:extLst>
                <a:ext uri="{FF2B5EF4-FFF2-40B4-BE49-F238E27FC236}">
                  <a16:creationId xmlns:a16="http://schemas.microsoft.com/office/drawing/2014/main" id="{B5992552-6B15-4260-95E9-1EB2F8F87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721123" y="181990"/>
              <a:ext cx="279356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202</a:t>
              </a:r>
            </a:p>
          </p:txBody>
        </p:sp>
        <p:sp>
          <p:nvSpPr>
            <p:cNvPr id="54286" name="TextBox 24">
              <a:extLst>
                <a:ext uri="{FF2B5EF4-FFF2-40B4-BE49-F238E27FC236}">
                  <a16:creationId xmlns:a16="http://schemas.microsoft.com/office/drawing/2014/main" id="{D89E4433-82D6-46D4-850B-B0DBC0BD2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919036" y="142838"/>
              <a:ext cx="340729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220A</a:t>
              </a:r>
            </a:p>
          </p:txBody>
        </p:sp>
        <p:sp>
          <p:nvSpPr>
            <p:cNvPr id="54287" name="TextBox 25">
              <a:extLst>
                <a:ext uri="{FF2B5EF4-FFF2-40B4-BE49-F238E27FC236}">
                  <a16:creationId xmlns:a16="http://schemas.microsoft.com/office/drawing/2014/main" id="{C5C503E6-1EE5-470E-B125-A0D2ED6AA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150281" y="145483"/>
              <a:ext cx="335439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220B</a:t>
              </a:r>
            </a:p>
          </p:txBody>
        </p:sp>
        <p:sp>
          <p:nvSpPr>
            <p:cNvPr id="54288" name="TextBox 26">
              <a:extLst>
                <a:ext uri="{FF2B5EF4-FFF2-40B4-BE49-F238E27FC236}">
                  <a16:creationId xmlns:a16="http://schemas.microsoft.com/office/drawing/2014/main" id="{C2D8D74E-9F68-4EBE-8C4C-9C6E539A3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379411" y="146012"/>
              <a:ext cx="33438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220C</a:t>
              </a:r>
            </a:p>
          </p:txBody>
        </p:sp>
        <p:sp>
          <p:nvSpPr>
            <p:cNvPr id="54289" name="TextBox 22">
              <a:extLst>
                <a:ext uri="{FF2B5EF4-FFF2-40B4-BE49-F238E27FC236}">
                  <a16:creationId xmlns:a16="http://schemas.microsoft.com/office/drawing/2014/main" id="{44090826-4200-4A13-8DDF-67DA1B11B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415794" y="182519"/>
              <a:ext cx="2804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en-US" sz="1200" b="1">
                  <a:solidFill>
                    <a:srgbClr val="FF0000"/>
                  </a:solidFill>
                  <a:latin typeface="Calibri" panose="020F0502020204030204" pitchFamily="34" charset="0"/>
                </a:rPr>
                <a:t>200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FF233-E943-4962-9A88-9920BDE94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3" t="28750" r="24765" b="44583"/>
          <a:stretch/>
        </p:blipFill>
        <p:spPr>
          <a:xfrm>
            <a:off x="528637" y="428624"/>
            <a:ext cx="5357813" cy="1931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27E87-E977-4625-9D11-1ADAA32F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0" t="30606" r="16818" b="41225"/>
          <a:stretch/>
        </p:blipFill>
        <p:spPr>
          <a:xfrm>
            <a:off x="6096000" y="2606193"/>
            <a:ext cx="5590309" cy="1931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053CB-4C65-4529-97C2-91A0AD475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63" t="25152" r="15284" b="43333"/>
          <a:stretch/>
        </p:blipFill>
        <p:spPr>
          <a:xfrm>
            <a:off x="0" y="4587431"/>
            <a:ext cx="5357813" cy="207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037BB-00D4-424E-BD73-1C253D83D1F5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71" r="11588"/>
          <a:stretch/>
        </p:blipFill>
        <p:spPr bwMode="auto">
          <a:xfrm>
            <a:off x="5567421" y="4911012"/>
            <a:ext cx="1611341" cy="1518364"/>
          </a:xfrm>
          <a:prstGeom prst="rect">
            <a:avLst/>
          </a:prstGeom>
          <a:noFill/>
        </p:spPr>
      </p:pic>
      <p:pic>
        <p:nvPicPr>
          <p:cNvPr id="6" name="Picture 2" descr="H:\Research\Plate Images\Spot Images\DL734-2.JPG">
            <a:extLst>
              <a:ext uri="{FF2B5EF4-FFF2-40B4-BE49-F238E27FC236}">
                <a16:creationId xmlns:a16="http://schemas.microsoft.com/office/drawing/2014/main" id="{760FBB79-C75C-459F-8B84-B02C2F24E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94" t="21244" r="30326" b="22435"/>
          <a:stretch/>
        </p:blipFill>
        <p:spPr bwMode="auto">
          <a:xfrm>
            <a:off x="4599995" y="2902962"/>
            <a:ext cx="1241337" cy="12765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2BAE2-945E-45CA-AB35-483F069CB906}"/>
              </a:ext>
            </a:extLst>
          </p:cNvPr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48889" r="30290" b="30000"/>
          <a:stretch/>
        </p:blipFill>
        <p:spPr>
          <a:xfrm>
            <a:off x="3207543" y="2855453"/>
            <a:ext cx="1243584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4" descr="C:\Users\John Dahl\papers to write\unknown mycobacteria\M. arupense and other Mycobacteria 4.28.11 - dan fordice\_MG_8143.JPG">
            <a:extLst>
              <a:ext uri="{FF2B5EF4-FFF2-40B4-BE49-F238E27FC236}">
                <a16:creationId xmlns:a16="http://schemas.microsoft.com/office/drawing/2014/main" id="{C421E85B-AA49-4287-B0EF-7FA5ADDF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2" y="477338"/>
            <a:ext cx="1781898" cy="11884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F:\Myco colonies\_MG_8735.jpg">
            <a:extLst>
              <a:ext uri="{FF2B5EF4-FFF2-40B4-BE49-F238E27FC236}">
                <a16:creationId xmlns:a16="http://schemas.microsoft.com/office/drawing/2014/main" id="{C5A9252E-71F7-4430-B3D4-DC3B9959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8" t="42018" r="37433" b="35057"/>
          <a:stretch>
            <a:fillRect/>
          </a:stretch>
        </p:blipFill>
        <p:spPr bwMode="auto">
          <a:xfrm>
            <a:off x="7948179" y="1489878"/>
            <a:ext cx="942975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tree, grass, plant&#10;&#10;Description automatically generated">
            <a:extLst>
              <a:ext uri="{FF2B5EF4-FFF2-40B4-BE49-F238E27FC236}">
                <a16:creationId xmlns:a16="http://schemas.microsoft.com/office/drawing/2014/main" id="{900E49FF-9E02-4A9E-99BD-AD7F00390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0" b="50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se, vegetable&#10;&#10;Description automatically generated">
            <a:extLst>
              <a:ext uri="{FF2B5EF4-FFF2-40B4-BE49-F238E27FC236}">
                <a16:creationId xmlns:a16="http://schemas.microsoft.com/office/drawing/2014/main" id="{C06E653E-4447-450D-966F-A53B092E9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C8789C-1E13-4236-94F0-18BC60607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63993"/>
              </p:ext>
            </p:extLst>
          </p:nvPr>
        </p:nvGraphicFramePr>
        <p:xfrm>
          <a:off x="188494" y="506790"/>
          <a:ext cx="4343400" cy="241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93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3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3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Temperature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°C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3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52 °C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93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 °C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AAB3084-3BE4-4AAE-966A-F75FF7137E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4" y="3429000"/>
            <a:ext cx="4608000" cy="345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5C690-9D65-48DF-B6B0-D5B007A27D67}"/>
              </a:ext>
            </a:extLst>
          </p:cNvPr>
          <p:cNvSpPr/>
          <p:nvPr/>
        </p:nvSpPr>
        <p:spPr>
          <a:xfrm>
            <a:off x="1407694" y="4343400"/>
            <a:ext cx="457200" cy="408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4C3BE-63A3-4867-83AC-036DFD2B9BEF}"/>
              </a:ext>
            </a:extLst>
          </p:cNvPr>
          <p:cNvSpPr/>
          <p:nvPr/>
        </p:nvSpPr>
        <p:spPr>
          <a:xfrm>
            <a:off x="4141370" y="3894352"/>
            <a:ext cx="314325" cy="408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B0C4B-41D5-4C0B-8CE9-C9779F9917DF}"/>
              </a:ext>
            </a:extLst>
          </p:cNvPr>
          <p:cNvSpPr/>
          <p:nvPr/>
        </p:nvSpPr>
        <p:spPr>
          <a:xfrm>
            <a:off x="3653494" y="5031802"/>
            <a:ext cx="497400" cy="45459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5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28ED35-5FAE-42F4-AFBA-092AEE6B8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303520" cy="3535680"/>
          </a:xfrm>
          <a:prstGeom prst="rect">
            <a:avLst/>
          </a:prstGeom>
        </p:spPr>
      </p:pic>
      <p:pic>
        <p:nvPicPr>
          <p:cNvPr id="7" name="Picture 6" descr="A picture containing indoor, keyboard, lined&#10;&#10;Description automatically generated">
            <a:extLst>
              <a:ext uri="{FF2B5EF4-FFF2-40B4-BE49-F238E27FC236}">
                <a16:creationId xmlns:a16="http://schemas.microsoft.com/office/drawing/2014/main" id="{CC9E827B-4E4F-4273-9A3E-9B130CB7D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8" y="214515"/>
            <a:ext cx="4981749" cy="332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607A2-614A-4502-8A93-BB1EAF469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50" t="36849" r="33946" b="40364"/>
          <a:stretch/>
        </p:blipFill>
        <p:spPr>
          <a:xfrm rot="5400000">
            <a:off x="9560817" y="1169014"/>
            <a:ext cx="3676535" cy="13823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0CCDEB-D467-4F88-9B98-75F3807F0420}"/>
              </a:ext>
            </a:extLst>
          </p:cNvPr>
          <p:cNvGrpSpPr/>
          <p:nvPr/>
        </p:nvGrpSpPr>
        <p:grpSpPr>
          <a:xfrm>
            <a:off x="755274" y="202017"/>
            <a:ext cx="3291841" cy="6453966"/>
            <a:chOff x="755274" y="202017"/>
            <a:chExt cx="3291841" cy="64539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5AD3C73-4057-4D38-A4E7-2CE781AE3325}"/>
                </a:ext>
              </a:extLst>
            </p:cNvPr>
            <p:cNvGrpSpPr/>
            <p:nvPr/>
          </p:nvGrpSpPr>
          <p:grpSpPr>
            <a:xfrm>
              <a:off x="755274" y="202017"/>
              <a:ext cx="3291841" cy="5948506"/>
              <a:chOff x="4053622" y="764020"/>
              <a:chExt cx="3291841" cy="59485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94A62B-C7B1-4B1E-9B12-76842209C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1273" t="35394" r="21727" b="22182"/>
              <a:stretch/>
            </p:blipFill>
            <p:spPr>
              <a:xfrm>
                <a:off x="4053623" y="3803071"/>
                <a:ext cx="3291840" cy="29094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B9F6CF-AB97-4F30-9D16-53C6A60D2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1273" t="36606" r="21727" b="20970"/>
              <a:stretch/>
            </p:blipFill>
            <p:spPr>
              <a:xfrm>
                <a:off x="4053622" y="764020"/>
                <a:ext cx="3291841" cy="2909455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70318E-6D96-4D32-9EA0-9B88736BFBE0}"/>
                </a:ext>
              </a:extLst>
            </p:cNvPr>
            <p:cNvSpPr txBox="1"/>
            <p:nvPr/>
          </p:nvSpPr>
          <p:spPr>
            <a:xfrm flipH="1">
              <a:off x="1296626" y="6278296"/>
              <a:ext cx="2750489" cy="37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Starvation and death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2A6CFA4-B1CC-45D6-9A58-67418BF21938}"/>
              </a:ext>
            </a:extLst>
          </p:cNvPr>
          <p:cNvGrpSpPr/>
          <p:nvPr/>
        </p:nvGrpSpPr>
        <p:grpSpPr>
          <a:xfrm>
            <a:off x="4564393" y="227012"/>
            <a:ext cx="3489616" cy="6428971"/>
            <a:chOff x="4564393" y="227012"/>
            <a:chExt cx="3489616" cy="64289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0A736B-59AB-4C34-B192-31A509E284CC}"/>
                </a:ext>
              </a:extLst>
            </p:cNvPr>
            <p:cNvGrpSpPr/>
            <p:nvPr/>
          </p:nvGrpSpPr>
          <p:grpSpPr>
            <a:xfrm>
              <a:off x="4564393" y="227012"/>
              <a:ext cx="3291841" cy="5931710"/>
              <a:chOff x="232755" y="789015"/>
              <a:chExt cx="3291841" cy="593171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34972D3-256F-4417-9C54-DE2A81C41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1137" t="36121" r="21863" b="21455"/>
              <a:stretch/>
            </p:blipFill>
            <p:spPr>
              <a:xfrm>
                <a:off x="232755" y="789015"/>
                <a:ext cx="3291840" cy="290945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90120A2-778B-4009-9621-67B39A1734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1382" t="36121" r="21618" b="21455"/>
              <a:stretch/>
            </p:blipFill>
            <p:spPr>
              <a:xfrm>
                <a:off x="232755" y="3811269"/>
                <a:ext cx="3291841" cy="290945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17FF1-2C56-4F4F-9717-1940BCDABA05}"/>
                </a:ext>
              </a:extLst>
            </p:cNvPr>
            <p:cNvSpPr txBox="1"/>
            <p:nvPr/>
          </p:nvSpPr>
          <p:spPr>
            <a:xfrm flipH="1">
              <a:off x="5303520" y="6278296"/>
              <a:ext cx="2750489" cy="37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Spore formation?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849ED7-F1D7-4F49-9585-54E12613254D}"/>
              </a:ext>
            </a:extLst>
          </p:cNvPr>
          <p:cNvGrpSpPr/>
          <p:nvPr/>
        </p:nvGrpSpPr>
        <p:grpSpPr>
          <a:xfrm>
            <a:off x="8373512" y="227012"/>
            <a:ext cx="3450741" cy="6428971"/>
            <a:chOff x="8373512" y="227012"/>
            <a:chExt cx="3450741" cy="64289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2DB2EE-5256-4563-B817-7DA3E0D41AEB}"/>
                </a:ext>
              </a:extLst>
            </p:cNvPr>
            <p:cNvGrpSpPr/>
            <p:nvPr/>
          </p:nvGrpSpPr>
          <p:grpSpPr>
            <a:xfrm>
              <a:off x="8373512" y="227012"/>
              <a:ext cx="3313551" cy="5923511"/>
              <a:chOff x="7708238" y="789015"/>
              <a:chExt cx="3313551" cy="592351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EF46F-F9B1-44CE-AFBA-A739AE670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1271" t="36121" r="21728" b="23152"/>
              <a:stretch/>
            </p:blipFill>
            <p:spPr>
              <a:xfrm>
                <a:off x="7708238" y="3919449"/>
                <a:ext cx="3291839" cy="279307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08A242B-2AF2-44ED-B87E-A8848CDF6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1273" t="35879" r="21727" b="21697"/>
              <a:stretch/>
            </p:blipFill>
            <p:spPr>
              <a:xfrm>
                <a:off x="7729949" y="789015"/>
                <a:ext cx="3291840" cy="2909455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56DEAB-6887-49E6-BCF5-74C8F811D593}"/>
                </a:ext>
              </a:extLst>
            </p:cNvPr>
            <p:cNvSpPr txBox="1"/>
            <p:nvPr/>
          </p:nvSpPr>
          <p:spPr>
            <a:xfrm flipH="1">
              <a:off x="9073764" y="6278296"/>
              <a:ext cx="2750489" cy="37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Reduced metabolism?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7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FC881F-3C45-4074-9D52-D4370333D78D}"/>
              </a:ext>
            </a:extLst>
          </p:cNvPr>
          <p:cNvGrpSpPr/>
          <p:nvPr/>
        </p:nvGrpSpPr>
        <p:grpSpPr>
          <a:xfrm>
            <a:off x="208888" y="3689130"/>
            <a:ext cx="5188226" cy="3044495"/>
            <a:chOff x="-393109" y="3516234"/>
            <a:chExt cx="5188226" cy="3044495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954ECEA-3954-45C7-9E51-9A00A397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90" y="5296153"/>
              <a:ext cx="2173910" cy="1264576"/>
            </a:xfrm>
            <a:prstGeom prst="rect">
              <a:avLst/>
            </a:prstGeom>
          </p:spPr>
        </p:pic>
        <p:pic>
          <p:nvPicPr>
            <p:cNvPr id="21" name="Picture 20" descr="C:\Users\Brendan\Desktop\Research\Plaque Images.png">
              <a:extLst>
                <a:ext uri="{FF2B5EF4-FFF2-40B4-BE49-F238E27FC236}">
                  <a16:creationId xmlns:a16="http://schemas.microsoft.com/office/drawing/2014/main" id="{39F02788-E388-4064-924D-D30779BC8C05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93109" y="3516234"/>
              <a:ext cx="5188226" cy="1779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8CD10AF-0CF0-44C8-8B10-2EE976B82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65114"/>
            <a:ext cx="6004621" cy="337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A3CCA-6E26-48CD-BD08-E0E972FA5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87" y="3451605"/>
            <a:ext cx="4700427" cy="33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</TotalTime>
  <Words>177</Words>
  <Application>Microsoft Office PowerPoint</Application>
  <PresentationFormat>Widescreen</PresentationFormat>
  <Paragraphs>90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Dah</dc:creator>
  <cp:lastModifiedBy>John Dah</cp:lastModifiedBy>
  <cp:revision>86</cp:revision>
  <dcterms:created xsi:type="dcterms:W3CDTF">2021-01-13T18:41:59Z</dcterms:created>
  <dcterms:modified xsi:type="dcterms:W3CDTF">2024-09-18T20:20:48Z</dcterms:modified>
</cp:coreProperties>
</file>